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rial Black"/>
      <p:regular r:id="rId18"/>
    </p:embeddedFont>
    <p:embeddedFont>
      <p:font typeface="Open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62B3C75-0814-479F-882C-39F542FB68DF}">
  <a:tblStyle styleId="{E62B3C75-0814-479F-882C-39F542FB68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.fntdata"/><Relationship Id="rId11" Type="http://schemas.openxmlformats.org/officeDocument/2006/relationships/slide" Target="slides/slide6.xml"/><Relationship Id="rId22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21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regular.fntdata"/><Relationship Id="rId6" Type="http://schemas.openxmlformats.org/officeDocument/2006/relationships/slide" Target="slides/slide1.xml"/><Relationship Id="rId18" Type="http://schemas.openxmlformats.org/officeDocument/2006/relationships/font" Target="fonts/ArialBlack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3e2166f46f_1_116:notes"/>
          <p:cNvSpPr/>
          <p:nvPr>
            <p:ph idx="2" type="sldImg"/>
          </p:nvPr>
        </p:nvSpPr>
        <p:spPr>
          <a:xfrm>
            <a:off x="327025" y="687321"/>
            <a:ext cx="62040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3" name="Google Shape;43;g13e2166f46f_1_116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g13e2166f46f_1_116:notes"/>
          <p:cNvSpPr txBox="1"/>
          <p:nvPr>
            <p:ph idx="12" type="sldNum"/>
          </p:nvPr>
        </p:nvSpPr>
        <p:spPr>
          <a:xfrm>
            <a:off x="3884613" y="8685226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e2166f46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e2166f46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e2ecd45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3e2ecd45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b6c7d3bcd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b6c7d3bcd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0b6c7d3bcd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0b6c7d3bcd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b6e85567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b6e85567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e9b7c83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e9b7c83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e2ecd451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e2ecd451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de117197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de117197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b6e85567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b6e85567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b6e85567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b6e85567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435533403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435533403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Regression- Parametric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KNN,RF - Non-parametric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1597343"/>
            <a:ext cx="77724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Arial"/>
              <a:buNone/>
              <a:defRPr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6858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737360"/>
            <a:ext cx="8229600" cy="29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Arial"/>
              <a:buNone/>
              <a:defRPr b="1" sz="3000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457200" y="5143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457200" y="1474470"/>
            <a:ext cx="40386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spcBef>
                <a:spcPts val="420"/>
              </a:spcBef>
              <a:spcAft>
                <a:spcPts val="0"/>
              </a:spcAft>
              <a:buClr>
                <a:srgbClr val="262626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ts val="1500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Clr>
                <a:srgbClr val="262626"/>
              </a:buClr>
              <a:buSzPts val="1350"/>
              <a:buChar char="–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Clr>
                <a:srgbClr val="262626"/>
              </a:buClr>
              <a:buSzPts val="1350"/>
              <a:buChar char="»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648200" y="1474470"/>
            <a:ext cx="40386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spcBef>
                <a:spcPts val="420"/>
              </a:spcBef>
              <a:spcAft>
                <a:spcPts val="0"/>
              </a:spcAft>
              <a:buClr>
                <a:srgbClr val="262626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ts val="1500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Clr>
                <a:srgbClr val="262626"/>
              </a:buClr>
              <a:buSzPts val="1350"/>
              <a:buChar char="–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Clr>
                <a:srgbClr val="262626"/>
              </a:buClr>
              <a:buSzPts val="1350"/>
              <a:buChar char="»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420690" y="641511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Arial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575050" y="920884"/>
            <a:ext cx="5111700" cy="4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  <a:defRPr sz="2400"/>
            </a:lvl1pPr>
            <a:lvl2pPr indent="-361950" lvl="1" marL="914400" algn="l">
              <a:spcBef>
                <a:spcPts val="420"/>
              </a:spcBef>
              <a:spcAft>
                <a:spcPts val="0"/>
              </a:spcAft>
              <a:buClr>
                <a:srgbClr val="262626"/>
              </a:buClr>
              <a:buSzPts val="2100"/>
              <a:buChar char="–"/>
              <a:defRPr sz="21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20690" y="1601630"/>
            <a:ext cx="3008400" cy="31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1792288" y="3829051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Arial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"/>
          <p:cNvSpPr/>
          <p:nvPr>
            <p:ph idx="2" type="pic"/>
          </p:nvPr>
        </p:nvSpPr>
        <p:spPr>
          <a:xfrm>
            <a:off x="1792288" y="685800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1792288" y="4254818"/>
            <a:ext cx="54864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idx="1" type="body"/>
          </p:nvPr>
        </p:nvSpPr>
        <p:spPr>
          <a:xfrm>
            <a:off x="1905002" y="2000254"/>
            <a:ext cx="6834900" cy="25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type="title"/>
          </p:nvPr>
        </p:nvSpPr>
        <p:spPr>
          <a:xfrm>
            <a:off x="457200" y="8191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x_Custom Layout" showMasterSp="0">
  <p:cSld name="x_Custom Layout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5300" y="1200150"/>
            <a:ext cx="78867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3300"/>
              <a:buFont typeface="Arial"/>
              <a:buNone/>
              <a:defRPr>
                <a:solidFill>
                  <a:srgbClr val="BF57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0" type="dt"/>
          </p:nvPr>
        </p:nvSpPr>
        <p:spPr>
          <a:xfrm>
            <a:off x="490384" y="597696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9"/>
          <p:cNvSpPr txBox="1"/>
          <p:nvPr>
            <p:ph idx="11" type="ftr"/>
          </p:nvPr>
        </p:nvSpPr>
        <p:spPr>
          <a:xfrm>
            <a:off x="490384" y="3943351"/>
            <a:ext cx="53481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4_RGB_McCombs_School_Brand_Branded (2).png" id="38" name="Google Shape;3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38801" y="13189"/>
            <a:ext cx="3538415" cy="921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 Logo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TMBS_Mark_RGB.png" id="40" name="Google Shape;4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8706" y="88315"/>
            <a:ext cx="342900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1000" y="6286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57350"/>
            <a:ext cx="8229600" cy="29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spcBef>
                <a:spcPts val="42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5_KO_McCombs_School_Brand_Formal.eps"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" y="-171450"/>
            <a:ext cx="2894668" cy="6857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datasets/shivamb/machine-predictive-maintenance-classificatio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12.png"/><Relationship Id="rId8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F5700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Google Shape;46;p11"/>
          <p:cNvCxnSpPr/>
          <p:nvPr/>
        </p:nvCxnSpPr>
        <p:spPr>
          <a:xfrm>
            <a:off x="628650" y="3105150"/>
            <a:ext cx="5619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" name="Google Shape;47;p11"/>
          <p:cNvSpPr txBox="1"/>
          <p:nvPr/>
        </p:nvSpPr>
        <p:spPr>
          <a:xfrm>
            <a:off x="502925" y="1200150"/>
            <a:ext cx="857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Predicting Job Change</a:t>
            </a:r>
            <a:endParaRPr b="1" sz="4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8" name="Google Shape;48;p11"/>
          <p:cNvSpPr txBox="1"/>
          <p:nvPr/>
        </p:nvSpPr>
        <p:spPr>
          <a:xfrm>
            <a:off x="548640" y="3333749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1"/>
          <p:cNvSpPr txBox="1"/>
          <p:nvPr/>
        </p:nvSpPr>
        <p:spPr>
          <a:xfrm>
            <a:off x="548640" y="457200"/>
            <a:ext cx="78285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1"/>
          <p:cNvSpPr txBox="1"/>
          <p:nvPr/>
        </p:nvSpPr>
        <p:spPr>
          <a:xfrm>
            <a:off x="548640" y="4114800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</a:pPr>
            <a:r>
              <a:t/>
            </a:r>
            <a:endParaRPr b="0" i="0" sz="1050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</a:pPr>
            <a:r>
              <a:rPr lang="en" sz="1050">
                <a:solidFill>
                  <a:schemeClr val="lt1"/>
                </a:solidFill>
              </a:rPr>
              <a:t>MIS381N, MSBA-2023</a:t>
            </a:r>
            <a:r>
              <a:rPr b="0" i="0" lang="en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The University of Texas at Austin</a:t>
            </a:r>
            <a:endParaRPr b="0" i="0"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3932" y="110076"/>
            <a:ext cx="2688337" cy="93370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/>
          <p:nvPr/>
        </p:nvSpPr>
        <p:spPr>
          <a:xfrm>
            <a:off x="6824100" y="4075200"/>
            <a:ext cx="23199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</a:pPr>
            <a:r>
              <a:rPr lang="en" sz="1350">
                <a:solidFill>
                  <a:schemeClr val="lt1"/>
                </a:solidFill>
              </a:rPr>
              <a:t>James Anderson</a:t>
            </a:r>
            <a:endParaRPr sz="135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</a:pPr>
            <a:r>
              <a:rPr lang="en" sz="1350">
                <a:solidFill>
                  <a:schemeClr val="lt1"/>
                </a:solidFill>
              </a:rPr>
              <a:t>Benjamin Kanarick</a:t>
            </a:r>
            <a:endParaRPr sz="135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</a:pPr>
            <a:r>
              <a:rPr lang="en" sz="1350">
                <a:solidFill>
                  <a:schemeClr val="lt1"/>
                </a:solidFill>
              </a:rPr>
              <a:t>Rochan Nehete</a:t>
            </a:r>
            <a:endParaRPr sz="135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</a:pPr>
            <a:r>
              <a:rPr lang="en" sz="1350">
                <a:solidFill>
                  <a:schemeClr val="lt1"/>
                </a:solidFill>
              </a:rPr>
              <a:t>Viswa Tej</a:t>
            </a:r>
            <a:endParaRPr sz="13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idx="4294967295" type="title"/>
          </p:nvPr>
        </p:nvSpPr>
        <p:spPr>
          <a:xfrm>
            <a:off x="69475" y="253150"/>
            <a:ext cx="8790000" cy="71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Modeling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Random Forest Classifier is the best model for our use-case</a:t>
            </a:r>
            <a:endParaRPr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197150" y="1425250"/>
            <a:ext cx="4082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Random Forest: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Considered only default params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Found no need for hyper parameter tuning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Set huge and we were pleased with the results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950" y="1949187"/>
            <a:ext cx="4130925" cy="150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idx="4294967295" type="title"/>
          </p:nvPr>
        </p:nvSpPr>
        <p:spPr>
          <a:xfrm>
            <a:off x="26825" y="253150"/>
            <a:ext cx="8790000" cy="71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Conclusion| </a:t>
            </a:r>
            <a:endParaRPr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5179575" y="1459500"/>
            <a:ext cx="3070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important attributes: city development index, training hours, and last new job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Less important attributes: experience, gender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RF Classifier was most beneficial / accurate model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650" y="1197250"/>
            <a:ext cx="3406976" cy="340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idx="4294967295" type="title"/>
          </p:nvPr>
        </p:nvSpPr>
        <p:spPr>
          <a:xfrm>
            <a:off x="177000" y="2041475"/>
            <a:ext cx="8790000" cy="71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Questions?</a:t>
            </a:r>
            <a:endParaRPr b="1" sz="4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4294967295" type="title"/>
          </p:nvPr>
        </p:nvSpPr>
        <p:spPr>
          <a:xfrm>
            <a:off x="69475" y="336625"/>
            <a:ext cx="8790000" cy="95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Predicting whether or not an employee intends to leave their job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data science company wants to identify projected attrition rate based on specific candidate / current employee characteristics.</a:t>
            </a:r>
            <a:endParaRPr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58" name="Google Shape;58;p12"/>
          <p:cNvGraphicFramePr/>
          <p:nvPr/>
        </p:nvGraphicFramePr>
        <p:xfrm>
          <a:off x="775188" y="205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{E62B3C75-0814-479F-882C-39F542FB68DF}</a:tableStyleId>
              </a:tblPr>
              <a:tblGrid>
                <a:gridCol w="2585825"/>
              </a:tblGrid>
              <a:tr h="448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5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Relevant Experience</a:t>
                      </a:r>
                      <a:endParaRPr b="1" sz="135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rgbClr val="D86200"/>
                    </a:solidFill>
                  </a:tcPr>
                </a:tc>
              </a:tr>
              <a:tr h="448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5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Experience (years)</a:t>
                      </a:r>
                      <a:endParaRPr b="1" sz="135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rgbClr val="D86200"/>
                    </a:solidFill>
                  </a:tcPr>
                </a:tc>
              </a:tr>
              <a:tr h="448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5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Current Company Size</a:t>
                      </a:r>
                      <a:endParaRPr b="1" sz="135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rgbClr val="D86200"/>
                    </a:solidFill>
                  </a:tcPr>
                </a:tc>
              </a:tr>
              <a:tr h="448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5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Company Type</a:t>
                      </a:r>
                      <a:endParaRPr b="1" sz="135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rgbClr val="D86200"/>
                    </a:solidFill>
                  </a:tcPr>
                </a:tc>
              </a:tr>
              <a:tr h="448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5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Gender</a:t>
                      </a:r>
                      <a:endParaRPr b="1" sz="135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rgbClr val="D86200"/>
                    </a:solidFill>
                  </a:tcPr>
                </a:tc>
              </a:tr>
              <a:tr h="448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5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Education Level</a:t>
                      </a:r>
                      <a:endParaRPr b="1" sz="135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rgbClr val="D86200"/>
                    </a:solidFill>
                  </a:tcPr>
                </a:tc>
              </a:tr>
            </a:tbl>
          </a:graphicData>
        </a:graphic>
      </p:graphicFrame>
      <p:sp>
        <p:nvSpPr>
          <p:cNvPr id="59" name="Google Shape;59;p12"/>
          <p:cNvSpPr/>
          <p:nvPr/>
        </p:nvSpPr>
        <p:spPr>
          <a:xfrm>
            <a:off x="4024200" y="2994863"/>
            <a:ext cx="1095600" cy="53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62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0" name="Google Shape;60;p12"/>
          <p:cNvSpPr txBox="1"/>
          <p:nvPr>
            <p:ph idx="4294967295" type="title"/>
          </p:nvPr>
        </p:nvSpPr>
        <p:spPr>
          <a:xfrm>
            <a:off x="744500" y="1356375"/>
            <a:ext cx="2647200" cy="71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Predictor Variables</a:t>
            </a:r>
            <a:endParaRPr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Google Shape;61;p12"/>
          <p:cNvSpPr txBox="1"/>
          <p:nvPr>
            <p:ph idx="4294967295" type="title"/>
          </p:nvPr>
        </p:nvSpPr>
        <p:spPr>
          <a:xfrm>
            <a:off x="5686338" y="1356375"/>
            <a:ext cx="2647200" cy="71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Target Outcomes</a:t>
            </a:r>
            <a:endParaRPr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12"/>
          <p:cNvSpPr txBox="1"/>
          <p:nvPr/>
        </p:nvSpPr>
        <p:spPr>
          <a:xfrm>
            <a:off x="176025" y="4752925"/>
            <a:ext cx="736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Source: </a:t>
            </a:r>
            <a:r>
              <a:rPr lang="en" sz="700" u="sng">
                <a:solidFill>
                  <a:schemeClr val="hlink"/>
                </a:solidFill>
                <a:hlinkClick r:id="rId3"/>
              </a:rPr>
              <a:t>Kaggle</a:t>
            </a:r>
            <a:endParaRPr sz="700"/>
          </a:p>
        </p:txBody>
      </p:sp>
      <p:sp>
        <p:nvSpPr>
          <p:cNvPr id="63" name="Google Shape;63;p12"/>
          <p:cNvSpPr txBox="1"/>
          <p:nvPr/>
        </p:nvSpPr>
        <p:spPr>
          <a:xfrm>
            <a:off x="5379450" y="2737775"/>
            <a:ext cx="3261000" cy="1262100"/>
          </a:xfrm>
          <a:prstGeom prst="rect">
            <a:avLst/>
          </a:prstGeom>
          <a:solidFill>
            <a:srgbClr val="D862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1: Candidate seeking to switch jobs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0: Candidate would not actually switch jobs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idx="4294967295" type="title"/>
          </p:nvPr>
        </p:nvSpPr>
        <p:spPr>
          <a:xfrm>
            <a:off x="5126498" y="1504260"/>
            <a:ext cx="2998500" cy="1319100"/>
          </a:xfrm>
          <a:prstGeom prst="rect">
            <a:avLst/>
          </a:prstGeom>
          <a:solidFill>
            <a:srgbClr val="D862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02 Data Processing: </a:t>
            </a:r>
            <a:endParaRPr b="1" sz="135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Removed irrelevant columns and miss-classified elements, bucketed data into proper classification bins, oversampled switch job data, etc</a:t>
            </a:r>
            <a:endParaRPr b="1" sz="135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3"/>
          <p:cNvSpPr txBox="1"/>
          <p:nvPr>
            <p:ph idx="4294967295" type="title"/>
          </p:nvPr>
        </p:nvSpPr>
        <p:spPr>
          <a:xfrm>
            <a:off x="1019018" y="1504250"/>
            <a:ext cx="2998500" cy="1319100"/>
          </a:xfrm>
          <a:prstGeom prst="rect">
            <a:avLst/>
          </a:prstGeom>
          <a:solidFill>
            <a:srgbClr val="D862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01 Exploratory Data Analysis(EDA):</a:t>
            </a:r>
            <a:endParaRPr b="1"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Inspected distributions of variables &amp; outcomes, and </a:t>
            </a:r>
            <a:r>
              <a:rPr b="1" lang="en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correlations between variables</a:t>
            </a:r>
            <a:endParaRPr b="1"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13"/>
          <p:cNvSpPr txBox="1"/>
          <p:nvPr>
            <p:ph idx="4294967295" type="title"/>
          </p:nvPr>
        </p:nvSpPr>
        <p:spPr>
          <a:xfrm>
            <a:off x="1019013" y="3312654"/>
            <a:ext cx="2998500" cy="1304100"/>
          </a:xfrm>
          <a:prstGeom prst="rect">
            <a:avLst/>
          </a:prstGeom>
          <a:solidFill>
            <a:srgbClr val="D862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03 Inducing Models:</a:t>
            </a:r>
            <a:endParaRPr b="1" sz="135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Open Sans"/>
              <a:buChar char="●"/>
            </a:pPr>
            <a:r>
              <a:rPr b="1" lang="en" sz="13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Logistic Regression</a:t>
            </a:r>
            <a:endParaRPr b="1" sz="135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Open Sans"/>
              <a:buChar char="●"/>
            </a:pPr>
            <a:r>
              <a:rPr b="1" lang="en" sz="13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KNN</a:t>
            </a:r>
            <a:endParaRPr b="1" sz="135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Open Sans"/>
              <a:buChar char="●"/>
            </a:pPr>
            <a:r>
              <a:rPr b="1" lang="en" sz="13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Random Forest</a:t>
            </a:r>
            <a:endParaRPr b="1" sz="135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3"/>
          <p:cNvSpPr txBox="1"/>
          <p:nvPr>
            <p:ph idx="4294967295" type="title"/>
          </p:nvPr>
        </p:nvSpPr>
        <p:spPr>
          <a:xfrm>
            <a:off x="5126493" y="3312529"/>
            <a:ext cx="2998500" cy="1304100"/>
          </a:xfrm>
          <a:prstGeom prst="rect">
            <a:avLst/>
          </a:prstGeom>
          <a:solidFill>
            <a:srgbClr val="D862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04 Picking the Best Model:</a:t>
            </a:r>
            <a:endParaRPr b="1" sz="135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Open Sans"/>
              <a:buChar char="●"/>
            </a:pPr>
            <a:r>
              <a:rPr b="1" lang="en" sz="13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Classification Matrix</a:t>
            </a:r>
            <a:endParaRPr b="1" sz="135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Open Sans"/>
              <a:buChar char="●"/>
            </a:pPr>
            <a:r>
              <a:rPr b="1" lang="en" sz="13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ROC score</a:t>
            </a:r>
            <a:endParaRPr b="1" sz="135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3"/>
          <p:cNvSpPr txBox="1"/>
          <p:nvPr>
            <p:ph idx="4294967295" type="title"/>
          </p:nvPr>
        </p:nvSpPr>
        <p:spPr>
          <a:xfrm>
            <a:off x="69475" y="336625"/>
            <a:ext cx="8790000" cy="71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Solution Approach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idx="4294967295" type="title"/>
          </p:nvPr>
        </p:nvSpPr>
        <p:spPr>
          <a:xfrm>
            <a:off x="69475" y="253150"/>
            <a:ext cx="8790000" cy="71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EDA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Evaluate the shape and split of the training data</a:t>
            </a:r>
            <a:endParaRPr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6039325" y="3624138"/>
            <a:ext cx="2108400" cy="1263000"/>
          </a:xfrm>
          <a:prstGeom prst="rect">
            <a:avLst/>
          </a:prstGeom>
          <a:solidFill>
            <a:srgbClr val="D862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 txBox="1"/>
          <p:nvPr/>
        </p:nvSpPr>
        <p:spPr>
          <a:xfrm>
            <a:off x="6039313" y="3732288"/>
            <a:ext cx="2108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Data Split: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Switch Job</a:t>
            </a: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: 4777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Stay at Job: 14381	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325" y="1203200"/>
            <a:ext cx="3993951" cy="34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7345" y="1203200"/>
            <a:ext cx="2380380" cy="21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/>
          <p:nvPr/>
        </p:nvSpPr>
        <p:spPr>
          <a:xfrm>
            <a:off x="713225" y="1254025"/>
            <a:ext cx="3619800" cy="351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4542125" y="1270825"/>
            <a:ext cx="4096500" cy="348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 txBox="1"/>
          <p:nvPr>
            <p:ph idx="4294967295" type="title"/>
          </p:nvPr>
        </p:nvSpPr>
        <p:spPr>
          <a:xfrm>
            <a:off x="69475" y="274575"/>
            <a:ext cx="8790000" cy="71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EDA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Identify the correlation between all the attributes</a:t>
            </a:r>
            <a:endParaRPr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025" y="1463000"/>
            <a:ext cx="3438200" cy="310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775" y="1532775"/>
            <a:ext cx="3887200" cy="303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000" y="1505277"/>
            <a:ext cx="3173726" cy="2709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200" y="908226"/>
            <a:ext cx="2998675" cy="18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0" y="341125"/>
            <a:ext cx="9107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EDA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Distribution of select attributes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7193" y="2925425"/>
            <a:ext cx="3368682" cy="19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idx="4294967295" type="title"/>
          </p:nvPr>
        </p:nvSpPr>
        <p:spPr>
          <a:xfrm>
            <a:off x="69475" y="253150"/>
            <a:ext cx="8790000" cy="71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EDA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Relevant features attributed to changing of a job</a:t>
            </a:r>
            <a:endParaRPr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700" y="945821"/>
            <a:ext cx="2948084" cy="13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3775" y="2990875"/>
            <a:ext cx="2756225" cy="131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75" y="2983850"/>
            <a:ext cx="2756224" cy="1325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5700" y="2954475"/>
            <a:ext cx="2948076" cy="1384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3773" y="968048"/>
            <a:ext cx="3289274" cy="1437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475" y="968049"/>
            <a:ext cx="2756221" cy="132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idx="4294967295" type="title"/>
          </p:nvPr>
        </p:nvSpPr>
        <p:spPr>
          <a:xfrm>
            <a:off x="69475" y="253150"/>
            <a:ext cx="8790000" cy="71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Preprocessing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Data has been cleaned and processed for modelling</a:t>
            </a:r>
            <a:endParaRPr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425" y="1318013"/>
            <a:ext cx="3052075" cy="250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227725" y="1318025"/>
            <a:ext cx="44667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Dropped enrollee_id, city, company_size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Provided minimal relevance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MinMaxScaler() on measure columns to allow for normal distribution / reduce outliers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One_hot_encoding() to turn our dimensions (non-numeric) in to boolean values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For the purpose of interpretability by our classification models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Oversampling using SMOTE() to assure equal observations of target = 0 and target = 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0325" y="1036400"/>
            <a:ext cx="2110350" cy="362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0938" y="1036400"/>
            <a:ext cx="2231276" cy="362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675" y="1036400"/>
            <a:ext cx="2175450" cy="362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0" y="351175"/>
            <a:ext cx="9144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Modeling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3 models under consideration: RF, KNN, Logistic Regression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4-3 Light Background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